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  <p:sldMasterId id="2147483767" r:id="rId2"/>
    <p:sldMasterId id="2147483769" r:id="rId3"/>
    <p:sldMasterId id="2147483771" r:id="rId4"/>
    <p:sldMasterId id="2147483784" r:id="rId5"/>
    <p:sldMasterId id="2147483790" r:id="rId6"/>
  </p:sldMasterIdLst>
  <p:notesMasterIdLst>
    <p:notesMasterId r:id="rId30"/>
  </p:notesMasterIdLst>
  <p:handoutMasterIdLst>
    <p:handoutMasterId r:id="rId31"/>
  </p:handoutMasterIdLst>
  <p:sldIdLst>
    <p:sldId id="845" r:id="rId7"/>
    <p:sldId id="846" r:id="rId8"/>
    <p:sldId id="847" r:id="rId9"/>
    <p:sldId id="848" r:id="rId10"/>
    <p:sldId id="849" r:id="rId11"/>
    <p:sldId id="850" r:id="rId12"/>
    <p:sldId id="851" r:id="rId13"/>
    <p:sldId id="852" r:id="rId14"/>
    <p:sldId id="853" r:id="rId15"/>
    <p:sldId id="854" r:id="rId16"/>
    <p:sldId id="855" r:id="rId17"/>
    <p:sldId id="856" r:id="rId18"/>
    <p:sldId id="857" r:id="rId19"/>
    <p:sldId id="858" r:id="rId20"/>
    <p:sldId id="859" r:id="rId21"/>
    <p:sldId id="860" r:id="rId22"/>
    <p:sldId id="861" r:id="rId23"/>
    <p:sldId id="862" r:id="rId24"/>
    <p:sldId id="863" r:id="rId25"/>
    <p:sldId id="864" r:id="rId26"/>
    <p:sldId id="865" r:id="rId27"/>
    <p:sldId id="866" r:id="rId28"/>
    <p:sldId id="867" r:id="rId29"/>
  </p:sldIdLst>
  <p:sldSz cx="24384000" cy="13716000"/>
  <p:notesSz cx="6858000" cy="9144000"/>
  <p:defaultTextStyle>
    <a:defPPr>
      <a:defRPr lang="en-US"/>
    </a:defPPr>
    <a:lvl1pPr marL="0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292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584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875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7167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1460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5752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400044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4336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E8C425D6-0A28-9545-A160-AEED70B48419}">
          <p14:sldIdLst>
            <p14:sldId id="845"/>
            <p14:sldId id="846"/>
          </p14:sldIdLst>
        </p14:section>
        <p14:section name="Requirements" id="{29854657-20B4-1345-A09C-E72D555B5D91}">
          <p14:sldIdLst>
            <p14:sldId id="847"/>
            <p14:sldId id="848"/>
            <p14:sldId id="849"/>
            <p14:sldId id="850"/>
          </p14:sldIdLst>
        </p14:section>
        <p14:section name="Backend" id="{DA4FDE34-A686-FE4D-8EF1-5F817DFC6525}">
          <p14:sldIdLst>
            <p14:sldId id="851"/>
            <p14:sldId id="852"/>
          </p14:sldIdLst>
        </p14:section>
        <p14:section name="Persistence" id="{93DC3E29-4B29-8A42-81DA-2019AB601E89}">
          <p14:sldIdLst>
            <p14:sldId id="853"/>
            <p14:sldId id="854"/>
          </p14:sldIdLst>
        </p14:section>
        <p14:section name="Frontend" id="{8C9B8A88-F3D9-514B-8664-D38E6A5E143B}">
          <p14:sldIdLst>
            <p14:sldId id="855"/>
            <p14:sldId id="856"/>
            <p14:sldId id="857"/>
          </p14:sldIdLst>
        </p14:section>
        <p14:section name="Infrastructure" id="{301E9629-8206-1340-85D0-E8816E4D0BE5}">
          <p14:sldIdLst>
            <p14:sldId id="858"/>
            <p14:sldId id="859"/>
            <p14:sldId id="860"/>
            <p14:sldId id="861"/>
            <p14:sldId id="862"/>
          </p14:sldIdLst>
        </p14:section>
        <p14:section name="CLOSING" id="{0E8DA6DD-D930-1941-9C9D-B3BBD135A4F0}">
          <p14:sldIdLst>
            <p14:sldId id="863"/>
            <p14:sldId id="864"/>
            <p14:sldId id="865"/>
            <p14:sldId id="866"/>
            <p14:sldId id="867"/>
          </p14:sldIdLst>
        </p14:section>
        <p14:section name="BACKUP" id="{F867AD00-DA79-7646-96C5-AE3857E77C2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22" userDrawn="1">
          <p15:clr>
            <a:srgbClr val="A4A3A4"/>
          </p15:clr>
        </p15:guide>
        <p15:guide id="2" pos="14711" userDrawn="1">
          <p15:clr>
            <a:srgbClr val="A4A3A4"/>
          </p15:clr>
        </p15:guide>
        <p15:guide id="3" pos="15346" userDrawn="1">
          <p15:clr>
            <a:srgbClr val="A4A3A4"/>
          </p15:clr>
        </p15:guide>
        <p15:guide id="4" pos="3121" userDrawn="1">
          <p15:clr>
            <a:srgbClr val="A4A3A4"/>
          </p15:clr>
        </p15:guide>
        <p15:guide id="5" pos="14" userDrawn="1">
          <p15:clr>
            <a:srgbClr val="A4A3A4"/>
          </p15:clr>
        </p15:guide>
        <p15:guide id="6" pos="12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401"/>
    <a:srgbClr val="EEEEEE"/>
    <a:srgbClr val="3C59D4"/>
    <a:srgbClr val="3386AF"/>
    <a:srgbClr val="33A9AF"/>
    <a:srgbClr val="C25252"/>
    <a:srgbClr val="DDD937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0" autoAdjust="0"/>
    <p:restoredTop sz="91304" autoAdjust="0"/>
  </p:normalViewPr>
  <p:slideViewPr>
    <p:cSldViewPr snapToGrid="0">
      <p:cViewPr varScale="1">
        <p:scale>
          <a:sx n="49" d="100"/>
          <a:sy n="49" d="100"/>
        </p:scale>
        <p:origin x="208" y="336"/>
      </p:cViewPr>
      <p:guideLst>
        <p:guide orient="horz" pos="1122"/>
        <p:guide pos="14711"/>
        <p:guide pos="15346"/>
        <p:guide pos="3121"/>
        <p:guide pos="14"/>
        <p:guide pos="12216"/>
      </p:guideLst>
    </p:cSldViewPr>
  </p:slideViewPr>
  <p:outlineViewPr>
    <p:cViewPr>
      <p:scale>
        <a:sx n="33" d="100"/>
        <a:sy n="33" d="100"/>
      </p:scale>
      <p:origin x="0" y="-25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 showGuides="1">
      <p:cViewPr varScale="1">
        <p:scale>
          <a:sx n="144" d="100"/>
          <a:sy n="144" d="100"/>
        </p:scale>
        <p:origin x="4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14.05.20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5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7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183023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ANTHRAC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0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Clou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347063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Clou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333036"/>
          </a:xfrm>
          <a:prstGeom prst="rect">
            <a:avLst/>
          </a:prstGeom>
        </p:spPr>
        <p:txBody>
          <a:bodyPr/>
          <a:lstStyle>
            <a:lvl1pPr marL="685800" indent="-685800">
              <a:buClr>
                <a:schemeClr val="tx2"/>
              </a:buClr>
              <a:buFont typeface="Wingdings" charset="2"/>
              <a:buChar char="§"/>
              <a:defRPr/>
            </a:lvl1pPr>
            <a:lvl2pPr marL="1485717" indent="-571500">
              <a:buClr>
                <a:schemeClr val="tx2"/>
              </a:buClr>
              <a:buFont typeface="Wingdings" charset="2"/>
              <a:buChar char="§"/>
              <a:defRPr/>
            </a:lvl2pPr>
            <a:lvl3pPr marL="2399934" indent="-571500">
              <a:buClr>
                <a:schemeClr val="tx2"/>
              </a:buClr>
              <a:buFont typeface="Wingdings" charset="2"/>
              <a:buChar char="§"/>
              <a:defRPr/>
            </a:lvl3pPr>
            <a:lvl4pPr marL="3199851" indent="-457200">
              <a:buClr>
                <a:schemeClr val="tx2"/>
              </a:buClr>
              <a:buFont typeface="Wingdings" charset="2"/>
              <a:buChar char="§"/>
              <a:defRPr/>
            </a:lvl4pPr>
            <a:lvl5pPr marL="4114068" indent="-457200">
              <a:buClr>
                <a:schemeClr val="tx2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186170-1EEF-1346-9798-AC1466DE32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80478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333036"/>
          </a:xfrm>
          <a:prstGeom prst="rect">
            <a:avLst/>
          </a:prstGeom>
        </p:spPr>
        <p:txBody>
          <a:bodyPr/>
          <a:lstStyle>
            <a:lvl1pPr marL="685800" indent="-685800">
              <a:buClr>
                <a:schemeClr val="tx2"/>
              </a:buClr>
              <a:buFont typeface="Wingdings" charset="2"/>
              <a:buChar char="§"/>
              <a:defRPr sz="6600"/>
            </a:lvl1pPr>
            <a:lvl2pPr marL="1485717" indent="-571500">
              <a:buClr>
                <a:schemeClr val="tx2"/>
              </a:buClr>
              <a:buFont typeface="Wingdings" charset="2"/>
              <a:buChar char="§"/>
              <a:defRPr sz="5400"/>
            </a:lvl2pPr>
            <a:lvl3pPr marL="2399934" indent="-571500">
              <a:buClr>
                <a:schemeClr val="tx2"/>
              </a:buClr>
              <a:buFont typeface="Wingdings" charset="2"/>
              <a:buChar char="§"/>
              <a:defRPr sz="4800"/>
            </a:lvl3pPr>
            <a:lvl4pPr marL="3199851" indent="-457200">
              <a:buClr>
                <a:schemeClr val="tx2"/>
              </a:buClr>
              <a:buFont typeface="Wingdings" charset="2"/>
              <a:buChar char="§"/>
              <a:defRPr sz="4400"/>
            </a:lvl4pPr>
            <a:lvl5pPr marL="4114068" indent="-457200">
              <a:buClr>
                <a:schemeClr val="tx2"/>
              </a:buClr>
              <a:buFont typeface="Wingdings" charset="2"/>
              <a:buChar char="§"/>
              <a:defRPr sz="44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DAA021B-144B-9C4F-84C4-C69EE98E1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1552687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873">
          <p15:clr>
            <a:srgbClr val="FBAE40"/>
          </p15:clr>
        </p15:guide>
        <p15:guide id="4" orient="horz" pos="17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89154"/>
            <a:ext cx="24542496" cy="138051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7564" y="6336065"/>
            <a:ext cx="10785815" cy="2497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19727"/>
            <a:ext cx="24542495" cy="129819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80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sz="8000" b="0" i="0" dirty="0">
                <a:latin typeface="DIN Next LT Pro Condensed" charset="0"/>
                <a:ea typeface="DIN Next LT Pro Condensed" charset="0"/>
                <a:cs typeface="DIN Next LT Pro Condensed" charset="0"/>
              </a:rPr>
              <a:t>PHOTO/DIVIDER SLIDE – ADD YOUR TITLE HERE</a:t>
            </a:r>
            <a:endParaRPr lang="de-D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817563" y="6602415"/>
            <a:ext cx="10785815" cy="173691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48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0" indent="0">
              <a:buNone/>
              <a:defRPr sz="44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00" indent="0">
              <a:buNone/>
              <a:defRPr sz="40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00" indent="0">
              <a:buNone/>
              <a:defRPr sz="36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00" indent="0">
              <a:buNone/>
              <a:defRPr sz="36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</a:lstStyle>
          <a:p>
            <a:pPr lvl="0"/>
            <a:r>
              <a:rPr lang="de-DE" dirty="0"/>
              <a:t>ADD YOUR SUBTITLE HERE – IT SHOULD BE IN CAPITAL LETTERS, CENTERED AND  MAXIMUM OF TWO LINES</a:t>
            </a:r>
          </a:p>
        </p:txBody>
      </p:sp>
    </p:spTree>
    <p:extLst>
      <p:ext uri="{BB962C8B-B14F-4D97-AF65-F5344CB8AC3E}">
        <p14:creationId xmlns:p14="http://schemas.microsoft.com/office/powerpoint/2010/main" val="26450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2619153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tx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2532676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tx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3797011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27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18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F306D7D-DA3C-3D47-BE1A-55DBCDE58C25}"/>
              </a:ext>
            </a:extLst>
          </p:cNvPr>
          <p:cNvSpPr/>
          <p:nvPr userDrawn="1"/>
        </p:nvSpPr>
        <p:spPr>
          <a:xfrm rot="10800000">
            <a:off x="23846969" y="-2"/>
            <a:ext cx="537025" cy="44994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9F48-44C9-3C44-A78F-87674097C908}"/>
              </a:ext>
            </a:extLst>
          </p:cNvPr>
          <p:cNvSpPr/>
          <p:nvPr userDrawn="1"/>
        </p:nvSpPr>
        <p:spPr>
          <a:xfrm>
            <a:off x="0" y="-3"/>
            <a:ext cx="24384000" cy="18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2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6" r:id="rId2"/>
    <p:sldLayoutId id="2147483773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9FCC3B"/>
          </p15:clr>
        </p15:guide>
        <p15:guide id="2" pos="423" userDrawn="1">
          <p15:clr>
            <a:srgbClr val="F26B43"/>
          </p15:clr>
        </p15:guide>
        <p15:guide id="3" pos="14938" userDrawn="1">
          <p15:clr>
            <a:srgbClr val="F26B43"/>
          </p15:clr>
        </p15:guide>
        <p15:guide id="4" orient="horz" pos="8130" userDrawn="1">
          <p15:clr>
            <a:srgbClr val="9FCC3B"/>
          </p15:clr>
        </p15:guide>
        <p15:guide id="5" orient="horz" pos="396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pos="649" userDrawn="1">
          <p15:clr>
            <a:srgbClr val="FDE53C"/>
          </p15:clr>
        </p15:guide>
        <p15:guide id="8" pos="763" userDrawn="1">
          <p15:clr>
            <a:srgbClr val="9FCC3B"/>
          </p15:clr>
        </p15:guide>
        <p15:guide id="9" pos="14711" userDrawn="1">
          <p15:clr>
            <a:srgbClr val="FDE53C"/>
          </p15:clr>
        </p15:guide>
        <p15:guide id="10" pos="14597" userDrawn="1">
          <p15:clr>
            <a:srgbClr val="9FCC3B"/>
          </p15:clr>
        </p15:guide>
        <p15:guide id="11" pos="11139" userDrawn="1">
          <p15:clr>
            <a:srgbClr val="9FCC3B"/>
          </p15:clr>
        </p15:guide>
        <p15:guide id="12" pos="4217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75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5DEA3C-1737-044B-BED4-329EB9AB77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05" y="725109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F3A4E-42DA-1945-A790-5E582AE5D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05" y="725109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96CE9D-55F9-934A-AADA-91B454CE56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9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B561DD-F71F-3347-B688-6980F263A67A}"/>
              </a:ext>
            </a:extLst>
          </p:cNvPr>
          <p:cNvGrpSpPr/>
          <p:nvPr userDrawn="1"/>
        </p:nvGrpSpPr>
        <p:grpSpPr>
          <a:xfrm>
            <a:off x="0" y="1785470"/>
            <a:ext cx="24384000" cy="11930529"/>
            <a:chOff x="0" y="1803400"/>
            <a:chExt cx="24384000" cy="1191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6B290-E969-3E48-BE6D-B2EFF2469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803400"/>
              <a:ext cx="24384000" cy="11912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AC44D3-C4E3-B641-9855-D10A83F0B976}"/>
                </a:ext>
              </a:extLst>
            </p:cNvPr>
            <p:cNvSpPr/>
            <p:nvPr/>
          </p:nvSpPr>
          <p:spPr>
            <a:xfrm>
              <a:off x="0" y="1803400"/>
              <a:ext cx="24361775" cy="11912600"/>
            </a:xfrm>
            <a:prstGeom prst="rect">
              <a:avLst/>
            </a:prstGeom>
            <a:solidFill>
              <a:schemeClr val="accent5">
                <a:alpha val="7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F306D7D-DA3C-3D47-BE1A-55DBCDE58C25}"/>
              </a:ext>
            </a:extLst>
          </p:cNvPr>
          <p:cNvSpPr/>
          <p:nvPr userDrawn="1"/>
        </p:nvSpPr>
        <p:spPr>
          <a:xfrm rot="10800000">
            <a:off x="23846969" y="-2"/>
            <a:ext cx="537025" cy="44994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9F48-44C9-3C44-A78F-87674097C908}"/>
              </a:ext>
            </a:extLst>
          </p:cNvPr>
          <p:cNvSpPr/>
          <p:nvPr userDrawn="1"/>
        </p:nvSpPr>
        <p:spPr>
          <a:xfrm>
            <a:off x="0" y="-3"/>
            <a:ext cx="24384000" cy="18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59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22AE4-D6AC-5942-8F85-C255D7BB0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-7546" y="0"/>
            <a:ext cx="6614160" cy="13716000"/>
          </a:xfrm>
          <a:custGeom>
            <a:avLst/>
            <a:gdLst>
              <a:gd name="connsiteX0" fmla="*/ 0 w 6609806"/>
              <a:gd name="connsiteY0" fmla="*/ 0 h 13716000"/>
              <a:gd name="connsiteX1" fmla="*/ 6609806 w 6609806"/>
              <a:gd name="connsiteY1" fmla="*/ 0 h 13716000"/>
              <a:gd name="connsiteX2" fmla="*/ 6609806 w 6609806"/>
              <a:gd name="connsiteY2" fmla="*/ 13716000 h 13716000"/>
              <a:gd name="connsiteX3" fmla="*/ 0 w 6609806"/>
              <a:gd name="connsiteY3" fmla="*/ 13716000 h 13716000"/>
              <a:gd name="connsiteX4" fmla="*/ 0 w 6609806"/>
              <a:gd name="connsiteY4" fmla="*/ 0 h 13716000"/>
              <a:gd name="connsiteX0" fmla="*/ 0 w 6609806"/>
              <a:gd name="connsiteY0" fmla="*/ 0 h 13716000"/>
              <a:gd name="connsiteX1" fmla="*/ 5410200 w 6609806"/>
              <a:gd name="connsiteY1" fmla="*/ 0 h 13716000"/>
              <a:gd name="connsiteX2" fmla="*/ 6609806 w 6609806"/>
              <a:gd name="connsiteY2" fmla="*/ 0 h 13716000"/>
              <a:gd name="connsiteX3" fmla="*/ 6609806 w 6609806"/>
              <a:gd name="connsiteY3" fmla="*/ 13716000 h 13716000"/>
              <a:gd name="connsiteX4" fmla="*/ 0 w 6609806"/>
              <a:gd name="connsiteY4" fmla="*/ 13716000 h 13716000"/>
              <a:gd name="connsiteX5" fmla="*/ 0 w 6609806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09806 w 6614160"/>
              <a:gd name="connsiteY2" fmla="*/ 0 h 13716000"/>
              <a:gd name="connsiteX3" fmla="*/ 6614160 w 6614160"/>
              <a:gd name="connsiteY3" fmla="*/ 975360 h 13716000"/>
              <a:gd name="connsiteX4" fmla="*/ 6609806 w 6614160"/>
              <a:gd name="connsiteY4" fmla="*/ 13716000 h 13716000"/>
              <a:gd name="connsiteX5" fmla="*/ 0 w 6614160"/>
              <a:gd name="connsiteY5" fmla="*/ 13716000 h 13716000"/>
              <a:gd name="connsiteX6" fmla="*/ 0 w 6614160"/>
              <a:gd name="connsiteY6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975360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1312245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4160" h="13716000">
                <a:moveTo>
                  <a:pt x="0" y="0"/>
                </a:moveTo>
                <a:lnTo>
                  <a:pt x="5410200" y="0"/>
                </a:lnTo>
                <a:lnTo>
                  <a:pt x="6614160" y="1312245"/>
                </a:lnTo>
                <a:cubicBezTo>
                  <a:pt x="6612709" y="5559125"/>
                  <a:pt x="6611257" y="9469120"/>
                  <a:pt x="6609806" y="13716000"/>
                </a:cubicBez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322" y="7531158"/>
            <a:ext cx="5351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spc="100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CONFERENCE APPLICATION</a:t>
            </a:r>
          </a:p>
          <a:p>
            <a:pPr algn="ctr"/>
            <a:endParaRPr lang="de-DE" sz="3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algn="ctr"/>
            <a:r>
              <a:rPr lang="de-DE" sz="3600" spc="100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PAC 2020</a:t>
            </a:r>
            <a:endParaRPr lang="en-US" sz="6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algn="ctr"/>
            <a:endParaRPr lang="en-GB" sz="6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29322" y="6845246"/>
            <a:ext cx="535155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380E1-AA0F-6746-8A43-6778A086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7" y="5192034"/>
            <a:ext cx="5377034" cy="9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0138530-8327-FB41-942D-DBF26A0047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NEO4J</a:t>
            </a:r>
          </a:p>
          <a:p>
            <a:pPr>
              <a:lnSpc>
                <a:spcPct val="150000"/>
              </a:lnSpc>
            </a:pPr>
            <a:r>
              <a:rPr lang="de-DE" dirty="0"/>
              <a:t>Graph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1"/>
            <a:r>
              <a:rPr lang="de-DE" dirty="0"/>
              <a:t>Nodes</a:t>
            </a:r>
          </a:p>
          <a:p>
            <a:pPr lvl="1"/>
            <a:r>
              <a:rPr lang="de-DE" dirty="0"/>
              <a:t>Relations</a:t>
            </a:r>
          </a:p>
          <a:p>
            <a:pPr>
              <a:lnSpc>
                <a:spcPct val="150000"/>
              </a:lnSpc>
            </a:pPr>
            <a:r>
              <a:rPr lang="de-DE" dirty="0"/>
              <a:t>Advantages</a:t>
            </a:r>
          </a:p>
          <a:p>
            <a:pPr lvl="1"/>
            <a:r>
              <a:rPr lang="de-DE" dirty="0" err="1"/>
              <a:t>Flexibility</a:t>
            </a:r>
            <a:endParaRPr lang="de-DE" dirty="0"/>
          </a:p>
          <a:p>
            <a:pPr lvl="1"/>
            <a:r>
              <a:rPr lang="de-DE" dirty="0"/>
              <a:t>Performance</a:t>
            </a:r>
          </a:p>
          <a:p>
            <a:r>
              <a:rPr lang="de-DE" dirty="0"/>
              <a:t>Version</a:t>
            </a:r>
          </a:p>
          <a:p>
            <a:pPr lvl="1"/>
            <a:r>
              <a:rPr lang="de-DE" dirty="0"/>
              <a:t>4.0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D2DF97-C8E3-A64A-921E-4342213F8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PLACE FOR DATA</a:t>
            </a:r>
          </a:p>
        </p:txBody>
      </p:sp>
    </p:spTree>
    <p:extLst>
      <p:ext uri="{BB962C8B-B14F-4D97-AF65-F5344CB8AC3E}">
        <p14:creationId xmlns:p14="http://schemas.microsoft.com/office/powerpoint/2010/main" val="41824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7BEF93-6CA8-B94E-BCEC-99858F0FE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4D12A-11F5-2B40-8310-E5AA4C5A64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6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818A87-CCC8-934D-B9CF-1CD37D37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Web Frontend</a:t>
            </a:r>
          </a:p>
          <a:p>
            <a:r>
              <a:rPr lang="en-GB" dirty="0"/>
              <a:t>Current</a:t>
            </a:r>
            <a:r>
              <a:rPr lang="de-DE" dirty="0"/>
              <a:t> Frameworks</a:t>
            </a:r>
          </a:p>
          <a:p>
            <a:pPr lvl="1"/>
            <a:r>
              <a:rPr lang="de-DE" dirty="0"/>
              <a:t>Angular</a:t>
            </a:r>
          </a:p>
          <a:p>
            <a:pPr lvl="1"/>
            <a:r>
              <a:rPr lang="de-DE" dirty="0" err="1"/>
              <a:t>Vue.js</a:t>
            </a:r>
            <a:endParaRPr lang="de-DE" dirty="0"/>
          </a:p>
          <a:p>
            <a:pPr lvl="1"/>
            <a:r>
              <a:rPr lang="de-DE" dirty="0" err="1"/>
              <a:t>React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Why</a:t>
            </a:r>
            <a:r>
              <a:rPr lang="de-DE" dirty="0"/>
              <a:t> Angular?</a:t>
            </a:r>
          </a:p>
          <a:p>
            <a:pPr lvl="1"/>
            <a:r>
              <a:rPr lang="de-DE" dirty="0"/>
              <a:t>Features</a:t>
            </a:r>
          </a:p>
          <a:p>
            <a:pPr lvl="1"/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resources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D05009-5C32-1246-80DD-C9FC91A99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APPLICATION FRONTEND</a:t>
            </a:r>
          </a:p>
        </p:txBody>
      </p:sp>
      <p:sp>
        <p:nvSpPr>
          <p:cNvPr id="4" name="Wolke 3">
            <a:extLst>
              <a:ext uri="{FF2B5EF4-FFF2-40B4-BE49-F238E27FC236}">
                <a16:creationId xmlns:a16="http://schemas.microsoft.com/office/drawing/2014/main" id="{1ED8E9A2-D639-A842-8E65-D708C3164980}"/>
              </a:ext>
            </a:extLst>
          </p:cNvPr>
          <p:cNvSpPr/>
          <p:nvPr/>
        </p:nvSpPr>
        <p:spPr>
          <a:xfrm>
            <a:off x="12727459" y="3015049"/>
            <a:ext cx="9316995" cy="4324865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500" dirty="0"/>
              <a:t>Angular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8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B8B3A-812D-6C43-B5A0-2F771C904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BIG PICTURE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684F38C-A489-DA44-BC54-352B9FD34EC6}"/>
              </a:ext>
            </a:extLst>
          </p:cNvPr>
          <p:cNvSpPr/>
          <p:nvPr/>
        </p:nvSpPr>
        <p:spPr>
          <a:xfrm>
            <a:off x="19020970" y="5643155"/>
            <a:ext cx="3317966" cy="2795451"/>
          </a:xfrm>
          <a:prstGeom prst="can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926021-ED86-464D-AD66-CC63BB146015}"/>
              </a:ext>
            </a:extLst>
          </p:cNvPr>
          <p:cNvSpPr txBox="1"/>
          <p:nvPr/>
        </p:nvSpPr>
        <p:spPr>
          <a:xfrm>
            <a:off x="19582673" y="8934994"/>
            <a:ext cx="219456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NEO4J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079BF67-D193-4B45-A60B-CC203508071B}"/>
              </a:ext>
            </a:extLst>
          </p:cNvPr>
          <p:cNvSpPr/>
          <p:nvPr/>
        </p:nvSpPr>
        <p:spPr>
          <a:xfrm>
            <a:off x="11416940" y="2978331"/>
            <a:ext cx="3918857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location</a:t>
            </a:r>
            <a:r>
              <a:rPr lang="de-DE" dirty="0"/>
              <a:t>-service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ED99BAB-6895-9941-B875-E34CE828B315}"/>
              </a:ext>
            </a:extLst>
          </p:cNvPr>
          <p:cNvSpPr/>
          <p:nvPr/>
        </p:nvSpPr>
        <p:spPr>
          <a:xfrm>
            <a:off x="11416940" y="8092031"/>
            <a:ext cx="3918857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person</a:t>
            </a:r>
            <a:r>
              <a:rPr lang="de-DE" dirty="0"/>
              <a:t>-service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44F1533-2AAE-E74F-ADB3-2068B7EF7E27}"/>
              </a:ext>
            </a:extLst>
          </p:cNvPr>
          <p:cNvSpPr/>
          <p:nvPr/>
        </p:nvSpPr>
        <p:spPr>
          <a:xfrm>
            <a:off x="11416939" y="10648881"/>
            <a:ext cx="3918857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talk-service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5D26D49-DAF9-CD46-BA11-448115C8238A}"/>
              </a:ext>
            </a:extLst>
          </p:cNvPr>
          <p:cNvSpPr/>
          <p:nvPr/>
        </p:nvSpPr>
        <p:spPr>
          <a:xfrm>
            <a:off x="11416939" y="5535181"/>
            <a:ext cx="3918857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10" name="Gefaltete Ecke 9">
            <a:extLst>
              <a:ext uri="{FF2B5EF4-FFF2-40B4-BE49-F238E27FC236}">
                <a16:creationId xmlns:a16="http://schemas.microsoft.com/office/drawing/2014/main" id="{09016427-FB5B-C44C-A5DE-9B42BA11F7C9}"/>
              </a:ext>
            </a:extLst>
          </p:cNvPr>
          <p:cNvSpPr/>
          <p:nvPr/>
        </p:nvSpPr>
        <p:spPr>
          <a:xfrm>
            <a:off x="3586484" y="5643155"/>
            <a:ext cx="3239589" cy="2795451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Angular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6C247C4-115B-BC47-9A96-584902FEAAE3}"/>
              </a:ext>
            </a:extLst>
          </p:cNvPr>
          <p:cNvSpPr/>
          <p:nvPr/>
        </p:nvSpPr>
        <p:spPr>
          <a:xfrm>
            <a:off x="2612575" y="2664823"/>
            <a:ext cx="5799908" cy="94732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Frontend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A6AB14-D55C-DC4F-B3FD-6F94DE1BDB9D}"/>
              </a:ext>
            </a:extLst>
          </p:cNvPr>
          <p:cNvSpPr/>
          <p:nvPr/>
        </p:nvSpPr>
        <p:spPr>
          <a:xfrm>
            <a:off x="10476411" y="2121388"/>
            <a:ext cx="12592593" cy="1047120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Backend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E39FBA4-2432-5C4C-8EB2-30FA79852663}"/>
              </a:ext>
            </a:extLst>
          </p:cNvPr>
          <p:cNvCxnSpPr>
            <a:stCxn id="10" idx="3"/>
            <a:endCxn id="6" idx="1"/>
          </p:cNvCxnSpPr>
          <p:nvPr/>
        </p:nvCxnSpPr>
        <p:spPr>
          <a:xfrm flipV="1">
            <a:off x="6826073" y="3722914"/>
            <a:ext cx="4590867" cy="331796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FFE1DE-AD78-0148-985E-DC646C928B3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6826073" y="6279764"/>
            <a:ext cx="4590866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45D929D-3D94-F743-A2C8-6B5C75F53E49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6826073" y="7040881"/>
            <a:ext cx="4590867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C28F019-113D-E649-AB63-9CFF5ABF07B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26073" y="7040881"/>
            <a:ext cx="4590866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886D6C5-CF50-E74D-8117-E05BBCB8CC0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5335797" y="3722914"/>
            <a:ext cx="3685173" cy="3427716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D388F5-CB85-B046-B7CE-9895417B65CA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>
            <a:off x="15335796" y="6279764"/>
            <a:ext cx="3685174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88293E9-AFDC-B04B-9A05-BB00CE019CE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5335796" y="7040881"/>
            <a:ext cx="3685174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FE64588-F8AF-5443-9690-DE3C267EDF11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15335796" y="7040881"/>
            <a:ext cx="3685174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Grafik 38" descr="Benutzer">
            <a:extLst>
              <a:ext uri="{FF2B5EF4-FFF2-40B4-BE49-F238E27FC236}">
                <a16:creationId xmlns:a16="http://schemas.microsoft.com/office/drawing/2014/main" id="{39442AA4-F165-8D42-A5C6-E26DE81A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17476"/>
            <a:ext cx="2246808" cy="2246808"/>
          </a:xfrm>
          <a:prstGeom prst="rect">
            <a:avLst/>
          </a:prstGeom>
        </p:spPr>
      </p:pic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C00E657-F753-BC48-BED6-8BCBE7CE36CC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2246808" y="7040880"/>
            <a:ext cx="1339676" cy="1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314C0A-8DC7-5D48-9B70-606539622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DEVELOPMENT ENVIRONMENT AND INFRASTRUCTURE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C7CBC6-4B41-A441-9ADD-6EFEAEC4D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2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6DC81B-22D8-1948-B0A4-2D34E539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Development </a:t>
            </a:r>
            <a:r>
              <a:rPr lang="de-DE" dirty="0" err="1"/>
              <a:t>Entvironment</a:t>
            </a:r>
            <a:endParaRPr lang="de-DE" dirty="0"/>
          </a:p>
          <a:p>
            <a:pPr lvl="1"/>
            <a:r>
              <a:rPr lang="de-DE" dirty="0"/>
              <a:t>IDE</a:t>
            </a:r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, but</a:t>
            </a:r>
          </a:p>
          <a:p>
            <a:pPr lvl="2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2"/>
            <a:r>
              <a:rPr lang="de-DE" dirty="0"/>
              <a:t>Common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/>
            <a:r>
              <a:rPr lang="de-DE" dirty="0"/>
              <a:t>Source Code 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(</a:t>
            </a:r>
            <a:r>
              <a:rPr lang="de-DE" dirty="0" err="1"/>
              <a:t>Bitbucket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Backend</a:t>
            </a:r>
          </a:p>
          <a:p>
            <a:pPr lvl="2"/>
            <a:r>
              <a:rPr lang="de-DE" dirty="0"/>
              <a:t>JDK 14 (</a:t>
            </a:r>
            <a:r>
              <a:rPr lang="de-DE" dirty="0" err="1"/>
              <a:t>OpenJDK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Spring Boot 2.2.7</a:t>
            </a:r>
          </a:p>
          <a:p>
            <a:pPr lvl="2"/>
            <a:r>
              <a:rPr lang="de-DE" dirty="0" err="1"/>
              <a:t>Maven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4B1B9-6922-3B4F-AFA8-C9DCB874B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454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6DC81B-22D8-1948-B0A4-2D34E539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Development </a:t>
            </a:r>
            <a:r>
              <a:rPr lang="de-DE" dirty="0" err="1"/>
              <a:t>Entvironment</a:t>
            </a:r>
            <a:endParaRPr lang="de-DE" dirty="0"/>
          </a:p>
          <a:p>
            <a:pPr lvl="1"/>
            <a:r>
              <a:rPr lang="de-DE" dirty="0"/>
              <a:t>Frontend</a:t>
            </a:r>
          </a:p>
          <a:p>
            <a:pPr lvl="2"/>
            <a:r>
              <a:rPr lang="de-DE" dirty="0"/>
              <a:t>Angular 9.1.6</a:t>
            </a:r>
          </a:p>
          <a:p>
            <a:pPr lvl="2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2"/>
            <a:r>
              <a:rPr lang="de-DE" dirty="0"/>
              <a:t>Common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Minikube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4B1B9-6922-3B4F-AFA8-C9DCB874B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DEVELOPMENT ENVIRONMENT (2)</a:t>
            </a:r>
          </a:p>
        </p:txBody>
      </p:sp>
    </p:spTree>
    <p:extLst>
      <p:ext uri="{BB962C8B-B14F-4D97-AF65-F5344CB8AC3E}">
        <p14:creationId xmlns:p14="http://schemas.microsoft.com/office/powerpoint/2010/main" val="8277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3E0392-27E6-EA48-820F-0A7A93428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58135"/>
          </a:xfrm>
        </p:spPr>
        <p:txBody>
          <a:bodyPr/>
          <a:lstStyle/>
          <a:p>
            <a:r>
              <a:rPr lang="de-DE" dirty="0"/>
              <a:t>CNEE (Cloud-Native Engineering Environment)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BC98F9-53BF-C24A-BEC1-B81415378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TARGET ENVIRONMENT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D3BC9-474B-824F-B39B-3C8F7639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10" y="3631474"/>
            <a:ext cx="166243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E42BE4-CA10-4644-95F1-4E80EE986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Teraform</a:t>
            </a:r>
            <a:endParaRPr lang="de-DE" dirty="0"/>
          </a:p>
          <a:p>
            <a:r>
              <a:rPr lang="de-DE" dirty="0"/>
              <a:t>Infrastructure Services</a:t>
            </a:r>
          </a:p>
          <a:p>
            <a:pPr lvl="1"/>
            <a:r>
              <a:rPr lang="de-DE" dirty="0"/>
              <a:t>Monitoring</a:t>
            </a:r>
          </a:p>
          <a:p>
            <a:pPr lvl="2"/>
            <a:r>
              <a:rPr lang="de-DE" dirty="0"/>
              <a:t>Prometheus</a:t>
            </a:r>
          </a:p>
          <a:p>
            <a:pPr lvl="2"/>
            <a:r>
              <a:rPr lang="de-DE" dirty="0" err="1"/>
              <a:t>Grafana</a:t>
            </a:r>
            <a:endParaRPr lang="de-DE" dirty="0"/>
          </a:p>
          <a:p>
            <a:pPr lvl="1"/>
            <a:r>
              <a:rPr lang="de-DE" dirty="0"/>
              <a:t>Authentication &amp; </a:t>
            </a:r>
            <a:r>
              <a:rPr lang="de-DE" dirty="0" err="1"/>
              <a:t>Authorization</a:t>
            </a:r>
            <a:endParaRPr lang="de-DE" dirty="0"/>
          </a:p>
          <a:p>
            <a:pPr lvl="2"/>
            <a:r>
              <a:rPr lang="de-DE" dirty="0" err="1"/>
              <a:t>Keycloak</a:t>
            </a: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Prozesses</a:t>
            </a:r>
          </a:p>
          <a:p>
            <a:pPr lvl="1"/>
            <a:r>
              <a:rPr lang="de-DE" dirty="0"/>
              <a:t>Jenkins</a:t>
            </a:r>
          </a:p>
          <a:p>
            <a:pPr lvl="1"/>
            <a:r>
              <a:rPr lang="de-DE" dirty="0"/>
              <a:t>Pipelines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8A5B29-95D5-D448-9943-8B9995587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TARGET ENVIRONMENT (2)</a:t>
            </a:r>
          </a:p>
        </p:txBody>
      </p:sp>
    </p:spTree>
    <p:extLst>
      <p:ext uri="{BB962C8B-B14F-4D97-AF65-F5344CB8AC3E}">
        <p14:creationId xmlns:p14="http://schemas.microsoft.com/office/powerpoint/2010/main" val="21019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5213887-0882-4448-8CA9-519C503CC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3EED4-3AC9-1B4B-B2FA-6885782FD9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08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86C7C-09E4-E34E-84B5-F5A50E8B3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Requirements</a:t>
            </a:r>
            <a:endParaRPr lang="de-DE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Backend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Persistence</a:t>
            </a:r>
            <a:endParaRPr lang="de-DE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Frontend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Infrastructure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AE976-3DF2-DD40-B7AB-17250AEF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85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F3E962-41A8-4141-A4EA-9E3F40ABC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Management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conference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REST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Spring Boot</a:t>
            </a:r>
          </a:p>
          <a:p>
            <a:pPr lvl="2"/>
            <a:r>
              <a:rPr lang="de-DE" dirty="0"/>
              <a:t>Secure </a:t>
            </a:r>
            <a:r>
              <a:rPr lang="de-DE" dirty="0" err="1"/>
              <a:t>communication</a:t>
            </a:r>
            <a:endParaRPr lang="de-DE" dirty="0"/>
          </a:p>
          <a:p>
            <a:pPr lvl="2"/>
            <a:r>
              <a:rPr lang="de-DE" dirty="0"/>
              <a:t>Authentication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Authorisation</a:t>
            </a:r>
            <a:endParaRPr lang="de-DE" dirty="0"/>
          </a:p>
          <a:p>
            <a:pPr lvl="2"/>
            <a:r>
              <a:rPr lang="de-DE" dirty="0"/>
              <a:t>Monitoring</a:t>
            </a:r>
          </a:p>
          <a:p>
            <a:pPr lvl="2"/>
            <a:r>
              <a:rPr lang="de-DE" dirty="0" err="1"/>
              <a:t>Scalability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NEO4J</a:t>
            </a:r>
          </a:p>
          <a:p>
            <a:pPr lvl="2"/>
            <a:r>
              <a:rPr lang="de-DE" dirty="0"/>
              <a:t>Performance</a:t>
            </a:r>
          </a:p>
          <a:p>
            <a:pPr lvl="2"/>
            <a:r>
              <a:rPr lang="de-DE" dirty="0" err="1"/>
              <a:t>Fexibility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C5BB37-E3AB-104A-B5CB-A7F682F45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262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1068A9F-7CE2-C746-9074-3E0128D45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Web Frontend </a:t>
            </a:r>
            <a:r>
              <a:rPr lang="de-DE" dirty="0" err="1"/>
              <a:t>with</a:t>
            </a:r>
            <a:r>
              <a:rPr lang="de-DE" dirty="0"/>
              <a:t> Angular</a:t>
            </a:r>
          </a:p>
          <a:p>
            <a:pPr lvl="1"/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lvl="1"/>
            <a:r>
              <a:rPr lang="de-DE" dirty="0"/>
              <a:t>CNEE</a:t>
            </a:r>
          </a:p>
          <a:p>
            <a:pPr lvl="2"/>
            <a:r>
              <a:rPr lang="de-DE" dirty="0"/>
              <a:t>Flexible </a:t>
            </a:r>
            <a:r>
              <a:rPr lang="de-DE" dirty="0" err="1"/>
              <a:t>Kubernetes</a:t>
            </a:r>
            <a:r>
              <a:rPr lang="de-DE" dirty="0"/>
              <a:t> Environment</a:t>
            </a:r>
          </a:p>
          <a:p>
            <a:pPr lvl="2"/>
            <a:r>
              <a:rPr lang="de-DE" dirty="0" err="1"/>
              <a:t>Scalable</a:t>
            </a:r>
            <a:endParaRPr lang="de-DE" dirty="0"/>
          </a:p>
          <a:p>
            <a:pPr lvl="2"/>
            <a:r>
              <a:rPr lang="de-DE" dirty="0"/>
              <a:t>Infrastructure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425AB8-B579-DA4C-A864-C0CC1DC21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SUMMARY(2)</a:t>
            </a:r>
          </a:p>
        </p:txBody>
      </p:sp>
    </p:spTree>
    <p:extLst>
      <p:ext uri="{BB962C8B-B14F-4D97-AF65-F5344CB8AC3E}">
        <p14:creationId xmlns:p14="http://schemas.microsoft.com/office/powerpoint/2010/main" val="11965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0EEE63E-7DCB-C444-A4E1-DC11265DE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A4F1F2-6BFC-E14F-9A06-F450C1A7C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08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22AE4-D6AC-5942-8F85-C255D7BB0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-7546" y="0"/>
            <a:ext cx="6614160" cy="13716000"/>
          </a:xfrm>
          <a:custGeom>
            <a:avLst/>
            <a:gdLst>
              <a:gd name="connsiteX0" fmla="*/ 0 w 6609806"/>
              <a:gd name="connsiteY0" fmla="*/ 0 h 13716000"/>
              <a:gd name="connsiteX1" fmla="*/ 6609806 w 6609806"/>
              <a:gd name="connsiteY1" fmla="*/ 0 h 13716000"/>
              <a:gd name="connsiteX2" fmla="*/ 6609806 w 6609806"/>
              <a:gd name="connsiteY2" fmla="*/ 13716000 h 13716000"/>
              <a:gd name="connsiteX3" fmla="*/ 0 w 6609806"/>
              <a:gd name="connsiteY3" fmla="*/ 13716000 h 13716000"/>
              <a:gd name="connsiteX4" fmla="*/ 0 w 6609806"/>
              <a:gd name="connsiteY4" fmla="*/ 0 h 13716000"/>
              <a:gd name="connsiteX0" fmla="*/ 0 w 6609806"/>
              <a:gd name="connsiteY0" fmla="*/ 0 h 13716000"/>
              <a:gd name="connsiteX1" fmla="*/ 5410200 w 6609806"/>
              <a:gd name="connsiteY1" fmla="*/ 0 h 13716000"/>
              <a:gd name="connsiteX2" fmla="*/ 6609806 w 6609806"/>
              <a:gd name="connsiteY2" fmla="*/ 0 h 13716000"/>
              <a:gd name="connsiteX3" fmla="*/ 6609806 w 6609806"/>
              <a:gd name="connsiteY3" fmla="*/ 13716000 h 13716000"/>
              <a:gd name="connsiteX4" fmla="*/ 0 w 6609806"/>
              <a:gd name="connsiteY4" fmla="*/ 13716000 h 13716000"/>
              <a:gd name="connsiteX5" fmla="*/ 0 w 6609806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09806 w 6614160"/>
              <a:gd name="connsiteY2" fmla="*/ 0 h 13716000"/>
              <a:gd name="connsiteX3" fmla="*/ 6614160 w 6614160"/>
              <a:gd name="connsiteY3" fmla="*/ 975360 h 13716000"/>
              <a:gd name="connsiteX4" fmla="*/ 6609806 w 6614160"/>
              <a:gd name="connsiteY4" fmla="*/ 13716000 h 13716000"/>
              <a:gd name="connsiteX5" fmla="*/ 0 w 6614160"/>
              <a:gd name="connsiteY5" fmla="*/ 13716000 h 13716000"/>
              <a:gd name="connsiteX6" fmla="*/ 0 w 6614160"/>
              <a:gd name="connsiteY6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975360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1312245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4160" h="13716000">
                <a:moveTo>
                  <a:pt x="0" y="0"/>
                </a:moveTo>
                <a:lnTo>
                  <a:pt x="5410200" y="0"/>
                </a:lnTo>
                <a:lnTo>
                  <a:pt x="6614160" y="1312245"/>
                </a:lnTo>
                <a:cubicBezTo>
                  <a:pt x="6612709" y="5559125"/>
                  <a:pt x="6611257" y="9469120"/>
                  <a:pt x="6609806" y="13716000"/>
                </a:cubicBez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380E1-AA0F-6746-8A43-6778A086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7" y="5192034"/>
            <a:ext cx="5377034" cy="9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D634E70-E217-BE4F-BBF5-F87802FA37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70BAD-B018-8441-BADB-851CB2016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35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AB4C1A6-3B50-F548-B66C-9E62E76DD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Management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conference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Events</a:t>
            </a:r>
          </a:p>
          <a:p>
            <a:pPr lvl="1"/>
            <a:r>
              <a:rPr lang="de-DE" dirty="0"/>
              <a:t>Talks</a:t>
            </a:r>
          </a:p>
          <a:p>
            <a:pPr lvl="1"/>
            <a:r>
              <a:rPr lang="de-DE" dirty="0"/>
              <a:t>Speakers</a:t>
            </a:r>
          </a:p>
          <a:p>
            <a:pPr lvl="1"/>
            <a:r>
              <a:rPr lang="de-DE" dirty="0"/>
              <a:t>…</a:t>
            </a:r>
          </a:p>
          <a:p>
            <a:pPr>
              <a:lnSpc>
                <a:spcPct val="150000"/>
              </a:lnSpc>
            </a:pPr>
            <a:r>
              <a:rPr lang="de-DE" dirty="0"/>
              <a:t>Multiple </a:t>
            </a:r>
            <a:r>
              <a:rPr lang="de-DE" dirty="0" err="1"/>
              <a:t>frontends</a:t>
            </a:r>
            <a:endParaRPr lang="de-DE" dirty="0"/>
          </a:p>
          <a:p>
            <a:pPr lvl="1"/>
            <a:r>
              <a:rPr lang="de-DE" dirty="0"/>
              <a:t>Web</a:t>
            </a:r>
          </a:p>
          <a:p>
            <a:pPr lvl="1"/>
            <a:r>
              <a:rPr lang="de-DE" dirty="0"/>
              <a:t>Mobile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BF1A38-0559-FD49-BA05-053BF0A12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CONFERENCE APPLICATION -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661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CA2C8D-0471-3E4C-B2DC-38EC9633AE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Scalability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lvl="1"/>
            <a:r>
              <a:rPr lang="de-DE" dirty="0"/>
              <a:t>Dynamic </a:t>
            </a:r>
            <a:r>
              <a:rPr lang="de-DE" dirty="0" err="1"/>
              <a:t>cost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Monitoring</a:t>
            </a:r>
          </a:p>
          <a:p>
            <a:pPr lvl="1"/>
            <a:r>
              <a:rPr lang="de-DE" dirty="0" err="1"/>
              <a:t>Collect</a:t>
            </a:r>
            <a:endParaRPr lang="de-DE" dirty="0"/>
          </a:p>
          <a:p>
            <a:pPr lvl="1"/>
            <a:r>
              <a:rPr lang="de-DE" dirty="0" err="1"/>
              <a:t>Present</a:t>
            </a:r>
            <a:endParaRPr lang="de-DE" dirty="0"/>
          </a:p>
          <a:p>
            <a:pPr lvl="1"/>
            <a:r>
              <a:rPr lang="de-DE" dirty="0" err="1"/>
              <a:t>Alerting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Security</a:t>
            </a:r>
          </a:p>
          <a:p>
            <a:pPr lvl="1"/>
            <a:r>
              <a:rPr lang="de-DE" dirty="0"/>
              <a:t>Secure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backend</a:t>
            </a:r>
          </a:p>
          <a:p>
            <a:pPr lvl="1"/>
            <a:r>
              <a:rPr lang="de-DE" dirty="0"/>
              <a:t>Write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CE9AF-CC64-FE41-8BEB-1F30FA364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NON-FUNCTIONAL REQUIREMENTS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1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29B04F-3BDB-274A-ADE0-C4A9D9308D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Container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1BA3DC-E342-B84C-81DB-50758E6FA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INFRASTRUCTURE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0153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321180-4CDD-B74B-AC2F-BC8CAF8DAC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D1F6F6-1906-614D-9A82-0230E184A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47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83CE7E-1764-AA42-8782-A8EA6A6115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REST Services</a:t>
            </a:r>
          </a:p>
          <a:p>
            <a:pPr>
              <a:lnSpc>
                <a:spcPct val="100000"/>
              </a:lnSpc>
            </a:pPr>
            <a:r>
              <a:rPr lang="de-DE" dirty="0"/>
              <a:t>Domain </a:t>
            </a:r>
            <a:r>
              <a:rPr lang="en-GB" dirty="0"/>
              <a:t>specific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e.g. Event</a:t>
            </a:r>
          </a:p>
          <a:p>
            <a:pPr lvl="1"/>
            <a:r>
              <a:rPr lang="de-DE" dirty="0" err="1"/>
              <a:t>Scalability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CRUD </a:t>
            </a:r>
            <a:r>
              <a:rPr lang="de-DE" dirty="0" err="1"/>
              <a:t>Operations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Technology </a:t>
            </a:r>
            <a:r>
              <a:rPr lang="de-DE" dirty="0" err="1"/>
              <a:t>stack</a:t>
            </a:r>
            <a:endParaRPr lang="de-DE" dirty="0"/>
          </a:p>
          <a:p>
            <a:pPr lvl="1"/>
            <a:r>
              <a:rPr lang="de-DE" dirty="0"/>
              <a:t>Java 14 (</a:t>
            </a:r>
            <a:r>
              <a:rPr lang="de-DE" dirty="0" err="1"/>
              <a:t>OpenJDK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Spring Boot 2.2.7</a:t>
            </a:r>
          </a:p>
          <a:p>
            <a:pPr lvl="1"/>
            <a:r>
              <a:rPr lang="de-DE" dirty="0"/>
              <a:t>Container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D9B120-8FA2-0441-B789-6EB56B96C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 SERVICES</a:t>
            </a:r>
          </a:p>
        </p:txBody>
      </p:sp>
    </p:spTree>
    <p:extLst>
      <p:ext uri="{BB962C8B-B14F-4D97-AF65-F5344CB8AC3E}">
        <p14:creationId xmlns:p14="http://schemas.microsoft.com/office/powerpoint/2010/main" val="14411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06BDA3-6520-1847-8613-5E0758E79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PERSISTENCE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F474DF-99C5-EA40-9092-803C8A1B3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50602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THRACIT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EN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ZERO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ZURE Cloud Master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Macintosh PowerPoint</Application>
  <PresentationFormat>Benutzerdefiniert</PresentationFormat>
  <Paragraphs>132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Arial</vt:lpstr>
      <vt:lpstr>Calibri</vt:lpstr>
      <vt:lpstr>DIN Next LT Pro Condensed</vt:lpstr>
      <vt:lpstr>DIN Next LT Pro Light Condensed</vt:lpstr>
      <vt:lpstr>Wingdings</vt:lpstr>
      <vt:lpstr>STANDARD</vt:lpstr>
      <vt:lpstr>ANTHRACITE</vt:lpstr>
      <vt:lpstr>WHITE</vt:lpstr>
      <vt:lpstr>GREEN</vt:lpstr>
      <vt:lpstr>ZERO</vt:lpstr>
      <vt:lpstr>AZURE Cloud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PRODYNA 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 2020 - Conference Application</dc:title>
  <dc:subject/>
  <dc:creator>USER</dc:creator>
  <cp:keywords/>
  <dc:description/>
  <cp:lastModifiedBy>Andreas Heizenreder</cp:lastModifiedBy>
  <cp:revision>1295</cp:revision>
  <cp:lastPrinted>2018-03-29T12:55:55Z</cp:lastPrinted>
  <dcterms:created xsi:type="dcterms:W3CDTF">2014-09-26T10:57:37Z</dcterms:created>
  <dcterms:modified xsi:type="dcterms:W3CDTF">2020-05-15T14:20:09Z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</vt:lpwstr>
  </property>
</Properties>
</file>